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7"/>
      <p:bold r:id="rId8"/>
      <p:italic r:id="rId9"/>
      <p:bold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1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0-69564-0/figures/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3e44189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3e44189e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Adapted from: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https://www.nature.com/articles/s41598-020-69564-0/figures/1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dcdc13c3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dcdc13c3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e607b93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e607b93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eba6ce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eba6ce4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ature.com/articles/s41598-020-69564-0/figures/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ceanservice.noaa.gov/podcast/july17/nop09-current-surveys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nature.com/articles/s41598-020-69564-0/figures/2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2400" y="1885696"/>
            <a:ext cx="1578600" cy="22159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Key</a:t>
            </a:r>
            <a:endParaRPr sz="1100" b="1" dirty="0"/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Seamount associated with enhanced chlorophyll </a:t>
            </a:r>
            <a:r>
              <a:rPr lang="en" sz="1100" dirty="0">
                <a:solidFill>
                  <a:schemeClr val="dk1"/>
                </a:solidFill>
              </a:rPr>
              <a:t>concentrations</a:t>
            </a:r>
            <a:endParaRPr sz="1100" dirty="0"/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Seamount not associated with enhanced chlorophyll concentrations</a:t>
            </a:r>
            <a:endParaRPr sz="1100" dirty="0"/>
          </a:p>
        </p:txBody>
      </p:sp>
      <p:sp>
        <p:nvSpPr>
          <p:cNvPr id="56" name="Google Shape;56;p13"/>
          <p:cNvSpPr/>
          <p:nvPr/>
        </p:nvSpPr>
        <p:spPr>
          <a:xfrm>
            <a:off x="257175" y="3220230"/>
            <a:ext cx="139200" cy="1392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FFA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57175" y="2215333"/>
            <a:ext cx="139200" cy="1392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01F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7436650" y="1455040"/>
            <a:ext cx="1578600" cy="27237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Inset graph shows mean historical total fisheries catch in tens of thousands of metric tons (y-axis) around seamounts not associated with and associated with enhanced chlorophyll concentrations (x-axis).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SICE</a:t>
            </a:r>
            <a:r>
              <a:rPr lang="en" sz="1100" dirty="0"/>
              <a:t> = </a:t>
            </a:r>
            <a:r>
              <a:rPr lang="en" sz="1100" b="1" dirty="0"/>
              <a:t>S</a:t>
            </a:r>
            <a:r>
              <a:rPr lang="en" sz="1100" dirty="0"/>
              <a:t>eamount- </a:t>
            </a:r>
            <a:r>
              <a:rPr lang="en" sz="1100" b="1" dirty="0"/>
              <a:t>I</a:t>
            </a:r>
            <a:r>
              <a:rPr lang="en" sz="1100" dirty="0"/>
              <a:t>nduced </a:t>
            </a:r>
            <a:r>
              <a:rPr lang="en" sz="1100" b="1" dirty="0"/>
              <a:t>C</a:t>
            </a:r>
            <a:r>
              <a:rPr lang="en" sz="1100" dirty="0"/>
              <a:t>hlorophyll </a:t>
            </a:r>
            <a:r>
              <a:rPr lang="en" sz="1100" b="1" dirty="0"/>
              <a:t>E</a:t>
            </a:r>
            <a:r>
              <a:rPr lang="en" sz="1100" dirty="0"/>
              <a:t>nhancements</a:t>
            </a:r>
            <a:endParaRPr sz="1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17D0D9-519E-7D69-FCCB-A49A7F15268B}"/>
              </a:ext>
            </a:extLst>
          </p:cNvPr>
          <p:cNvGrpSpPr/>
          <p:nvPr/>
        </p:nvGrpSpPr>
        <p:grpSpPr>
          <a:xfrm>
            <a:off x="1848505" y="1089015"/>
            <a:ext cx="5211056" cy="3780397"/>
            <a:chOff x="1546362" y="810435"/>
            <a:chExt cx="5802550" cy="4209501"/>
          </a:xfrm>
        </p:grpSpPr>
        <p:pic>
          <p:nvPicPr>
            <p:cNvPr id="54" name="Google Shape;54;p13" descr="Seamount-Induced Chloropyll Enhancements"/>
            <p:cNvPicPr preferRelativeResize="0"/>
            <p:nvPr/>
          </p:nvPicPr>
          <p:blipFill rotWithShape="1">
            <a:blip r:embed="rId4">
              <a:alphaModFix/>
            </a:blip>
            <a:srcRect t="9911" b="17954"/>
            <a:stretch/>
          </p:blipFill>
          <p:spPr>
            <a:xfrm>
              <a:off x="1915663" y="810435"/>
              <a:ext cx="5433249" cy="366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15668" y="4479935"/>
              <a:ext cx="5312663" cy="2473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9" name="Google Shape;59;p13"/>
            <p:cNvCxnSpPr>
              <a:cxnSpLocks/>
              <a:stCxn id="60" idx="2"/>
            </p:cNvCxnSpPr>
            <p:nvPr/>
          </p:nvCxnSpPr>
          <p:spPr>
            <a:xfrm flipH="1">
              <a:off x="4961375" y="2674577"/>
              <a:ext cx="20767" cy="19038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" name="Google Shape;60;p13"/>
            <p:cNvSpPr txBox="1"/>
            <p:nvPr/>
          </p:nvSpPr>
          <p:spPr>
            <a:xfrm>
              <a:off x="4415975" y="2182165"/>
              <a:ext cx="1219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American Samoa</a:t>
              </a:r>
              <a:endParaRPr sz="1000" b="1">
                <a:solidFill>
                  <a:schemeClr val="dk1"/>
                </a:solidFill>
              </a:endParaRPr>
            </a:p>
          </p:txBody>
        </p:sp>
        <p:cxnSp>
          <p:nvCxnSpPr>
            <p:cNvPr id="62" name="Google Shape;62;p13"/>
            <p:cNvCxnSpPr>
              <a:stCxn id="63" idx="0"/>
            </p:cNvCxnSpPr>
            <p:nvPr/>
          </p:nvCxnSpPr>
          <p:spPr>
            <a:xfrm flipH="1" flipV="1">
              <a:off x="2336125" y="925390"/>
              <a:ext cx="226084" cy="36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3" name="Google Shape;63;p13"/>
            <p:cNvSpPr txBox="1"/>
            <p:nvPr/>
          </p:nvSpPr>
          <p:spPr>
            <a:xfrm>
              <a:off x="2275225" y="1285690"/>
              <a:ext cx="61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Japan</a:t>
              </a:r>
              <a:endParaRPr sz="1000" b="1">
                <a:solidFill>
                  <a:schemeClr val="dk1"/>
                </a:solidFill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299049" y="3213265"/>
              <a:ext cx="904109" cy="376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</a:rPr>
                <a:t>Australia</a:t>
              </a:r>
              <a:endParaRPr sz="1000" b="1" dirty="0">
                <a:solidFill>
                  <a:schemeClr val="dk1"/>
                </a:solidFill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728988" y="3865268"/>
              <a:ext cx="87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New Zealand</a:t>
              </a:r>
              <a:endParaRPr sz="1000" b="1">
                <a:solidFill>
                  <a:schemeClr val="dk1"/>
                </a:solidFill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4918513" y="1577896"/>
              <a:ext cx="944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Hawaiian Islands</a:t>
              </a:r>
              <a:endParaRPr sz="1000" b="1">
                <a:solidFill>
                  <a:schemeClr val="dk1"/>
                </a:solidFill>
              </a:endParaRPr>
            </a:p>
          </p:txBody>
        </p:sp>
        <p:cxnSp>
          <p:nvCxnSpPr>
            <p:cNvPr id="67" name="Google Shape;67;p13"/>
            <p:cNvCxnSpPr>
              <a:cxnSpLocks/>
              <a:stCxn id="66" idx="0"/>
            </p:cNvCxnSpPr>
            <p:nvPr/>
          </p:nvCxnSpPr>
          <p:spPr>
            <a:xfrm flipV="1">
              <a:off x="5356930" y="1396996"/>
              <a:ext cx="140133" cy="180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" name="Google Shape;68;p13"/>
            <p:cNvSpPr txBox="1"/>
            <p:nvPr/>
          </p:nvSpPr>
          <p:spPr>
            <a:xfrm>
              <a:off x="3024327" y="4650636"/>
              <a:ext cx="2999999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</a:rPr>
                <a:t>360° East Longitude</a:t>
              </a:r>
              <a:endParaRPr sz="1200" b="1" dirty="0"/>
            </a:p>
          </p:txBody>
        </p:sp>
        <p:sp>
          <p:nvSpPr>
            <p:cNvPr id="69" name="Google Shape;69;p13"/>
            <p:cNvSpPr txBox="1"/>
            <p:nvPr/>
          </p:nvSpPr>
          <p:spPr>
            <a:xfrm rot="16200000">
              <a:off x="231012" y="2533357"/>
              <a:ext cx="30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</a:rPr>
                <a:t>Latitude</a:t>
              </a:r>
              <a:endParaRPr sz="1200" b="1" dirty="0"/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5453626" y="4591808"/>
            <a:ext cx="440352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>
                    <a:lumMod val="50000"/>
                  </a:schemeClr>
                </a:solidFill>
              </a:rPr>
              <a:t>Adapted from: </a:t>
            </a:r>
            <a:r>
              <a:rPr lang="en" sz="700" u="sng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https://www.nature.com/articles/s41598-020-69564-0/figures/1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Google Shape;25;p2">
            <a:extLst>
              <a:ext uri="{FF2B5EF4-FFF2-40B4-BE49-F238E27FC236}">
                <a16:creationId xmlns:a16="http://schemas.microsoft.com/office/drawing/2014/main" id="{A466E200-2BDF-B746-AB99-7C7659D6E48C}"/>
              </a:ext>
            </a:extLst>
          </p:cNvPr>
          <p:cNvSpPr txBox="1"/>
          <p:nvPr/>
        </p:nvSpPr>
        <p:spPr>
          <a:xfrm>
            <a:off x="1437832" y="109910"/>
            <a:ext cx="73503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S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eamount-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nduced 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hlorophyll 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nhancements (SICE) 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based on analysis of satellite data.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 descr="Deploying current me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25" y="1337596"/>
            <a:ext cx="5288750" cy="32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61610" y="4586945"/>
            <a:ext cx="5032200" cy="28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>
                    <a:lumMod val="50000"/>
                  </a:schemeClr>
                </a:solidFill>
              </a:rPr>
              <a:t>Link: </a:t>
            </a:r>
            <a:r>
              <a:rPr lang="en" sz="700" u="sng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https://oceanservice.noaa.gov/podcast/july17/nop09-current-surveys.html</a:t>
            </a:r>
            <a:r>
              <a:rPr lang="en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537038" y="1171425"/>
            <a:ext cx="3517800" cy="34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Current meters attached to cable anchored to bottom at one end and suspended by a buoy at other end taking measurements of currents.</a:t>
            </a:r>
          </a:p>
          <a:p>
            <a:pPr marL="13335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</a:pPr>
            <a:r>
              <a:rPr lang="en" sz="1300" dirty="0">
                <a:solidFill>
                  <a:schemeClr val="dk1"/>
                </a:solidFill>
              </a:rPr>
              <a:t> 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Several meters were located at various depths along each cable so water motion could be studied at intervals throughout water column. </a:t>
            </a:r>
            <a:endParaRPr sz="1300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endParaRPr sz="13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Each cable with its attached current meters is called an array. </a:t>
            </a:r>
            <a:endParaRPr sz="1300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endParaRPr sz="13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Each current meter is capable of recording water movement in 3 directions, similar to x, y, and z- axis of a 3D graph. </a:t>
            </a:r>
            <a:endParaRPr sz="1300" dirty="0"/>
          </a:p>
        </p:txBody>
      </p:sp>
      <p:sp>
        <p:nvSpPr>
          <p:cNvPr id="4" name="Google Shape;25;p2">
            <a:extLst>
              <a:ext uri="{FF2B5EF4-FFF2-40B4-BE49-F238E27FC236}">
                <a16:creationId xmlns:a16="http://schemas.microsoft.com/office/drawing/2014/main" id="{8A5B6466-B9B4-013F-A481-9D352E6B4021}"/>
              </a:ext>
            </a:extLst>
          </p:cNvPr>
          <p:cNvSpPr txBox="1"/>
          <p:nvPr/>
        </p:nvSpPr>
        <p:spPr>
          <a:xfrm>
            <a:off x="1437832" y="340330"/>
            <a:ext cx="73503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Measuring Currents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7080300" y="4616113"/>
            <a:ext cx="23703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>
                    <a:lumMod val="50000"/>
                  </a:schemeClr>
                </a:solidFill>
              </a:rPr>
              <a:t>Redrawn from Mullineaux and Mills, 1997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l="13247" t="21898" r="62018" b="20244"/>
          <a:stretch/>
        </p:blipFill>
        <p:spPr>
          <a:xfrm>
            <a:off x="1771532" y="1155378"/>
            <a:ext cx="5340468" cy="351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;p2" descr="3-D Diagram of Mean Flows in Fieberling Guyot Circulation Cell">
            <a:extLst>
              <a:ext uri="{FF2B5EF4-FFF2-40B4-BE49-F238E27FC236}">
                <a16:creationId xmlns:a16="http://schemas.microsoft.com/office/drawing/2014/main" id="{93DDE6E3-5A66-6ACE-0F43-29306ED72FCD}"/>
              </a:ext>
            </a:extLst>
          </p:cNvPr>
          <p:cNvSpPr txBox="1"/>
          <p:nvPr/>
        </p:nvSpPr>
        <p:spPr>
          <a:xfrm>
            <a:off x="1437831" y="340330"/>
            <a:ext cx="7519355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-US" sz="20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3-D Diagram of Mean Flows in </a:t>
            </a:r>
            <a:r>
              <a:rPr lang="en-US" sz="2000" b="1" i="0" u="none" strike="noStrike" cap="none" dirty="0" err="1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Fieberling</a:t>
            </a:r>
            <a:r>
              <a:rPr lang="en-US" sz="20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Guyot Circulation Cell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 descr="Summit Depth"/>
          <p:cNvPicPr preferRelativeResize="0"/>
          <p:nvPr/>
        </p:nvPicPr>
        <p:blipFill rotWithShape="1">
          <a:blip r:embed="rId4">
            <a:alphaModFix/>
          </a:blip>
          <a:srcRect l="33735" t="30959" r="33855" b="34960"/>
          <a:stretch/>
        </p:blipFill>
        <p:spPr>
          <a:xfrm>
            <a:off x="178194" y="1433725"/>
            <a:ext cx="2670498" cy="24129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78350" y="3820879"/>
            <a:ext cx="87876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Figures A, B, and C show the plots of the modeled probability of SICE with three different geophysical predictors: (A) summit depth, (B) average Sea Surface Temperature (SST), and (C) degrees from equator, all significant predictors of SICE.</a:t>
            </a:r>
            <a:endParaRPr sz="1200" dirty="0"/>
          </a:p>
        </p:txBody>
      </p:sp>
      <p:sp>
        <p:nvSpPr>
          <p:cNvPr id="94" name="Google Shape;94;p16"/>
          <p:cNvSpPr txBox="1"/>
          <p:nvPr/>
        </p:nvSpPr>
        <p:spPr>
          <a:xfrm>
            <a:off x="4417961" y="4590290"/>
            <a:ext cx="46962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dirty="0">
                <a:solidFill>
                  <a:schemeClr val="bg1">
                    <a:lumMod val="50000"/>
                  </a:schemeClr>
                </a:solidFill>
              </a:rPr>
              <a:t>Adapted from: </a:t>
            </a:r>
            <a:r>
              <a:rPr lang="en" sz="700" u="sng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https://www.nature.com/articles/s41598-020-69564-0/figures/2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5" name="Google Shape;95;p16" descr="Degrees From Equator"/>
          <p:cNvPicPr preferRelativeResize="0"/>
          <p:nvPr/>
        </p:nvPicPr>
        <p:blipFill rotWithShape="1">
          <a:blip r:embed="rId4">
            <a:alphaModFix/>
          </a:blip>
          <a:srcRect l="33735" t="64925" r="30898"/>
          <a:stretch/>
        </p:blipFill>
        <p:spPr>
          <a:xfrm>
            <a:off x="5962095" y="1418200"/>
            <a:ext cx="2867976" cy="244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l="66257" t="64925" r="30898"/>
          <a:stretch/>
        </p:blipFill>
        <p:spPr>
          <a:xfrm>
            <a:off x="2831050" y="1418200"/>
            <a:ext cx="230624" cy="244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 descr="Average SST at Summit"/>
          <p:cNvPicPr preferRelativeResize="0"/>
          <p:nvPr/>
        </p:nvPicPr>
        <p:blipFill rotWithShape="1">
          <a:blip r:embed="rId4">
            <a:alphaModFix/>
          </a:blip>
          <a:srcRect l="66537" t="30959" b="34960"/>
          <a:stretch/>
        </p:blipFill>
        <p:spPr>
          <a:xfrm>
            <a:off x="3167187" y="1433725"/>
            <a:ext cx="2757301" cy="241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6"/>
          <p:cNvGrpSpPr/>
          <p:nvPr/>
        </p:nvGrpSpPr>
        <p:grpSpPr>
          <a:xfrm>
            <a:off x="54750" y="1265987"/>
            <a:ext cx="523500" cy="570700"/>
            <a:chOff x="54750" y="728350"/>
            <a:chExt cx="523500" cy="570700"/>
          </a:xfrm>
        </p:grpSpPr>
        <p:sp>
          <p:nvSpPr>
            <p:cNvPr id="99" name="Google Shape;99;p16"/>
            <p:cNvSpPr/>
            <p:nvPr/>
          </p:nvSpPr>
          <p:spPr>
            <a:xfrm>
              <a:off x="158250" y="975950"/>
              <a:ext cx="316500" cy="323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54750" y="728350"/>
              <a:ext cx="52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A</a:t>
              </a:r>
              <a:endParaRPr sz="1800" b="1"/>
            </a:p>
          </p:txBody>
        </p:sp>
      </p:grpSp>
      <p:sp>
        <p:nvSpPr>
          <p:cNvPr id="101" name="Google Shape;101;p16"/>
          <p:cNvSpPr txBox="1"/>
          <p:nvPr/>
        </p:nvSpPr>
        <p:spPr>
          <a:xfrm>
            <a:off x="3087625" y="1373189"/>
            <a:ext cx="316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B</a:t>
            </a:r>
            <a:endParaRPr sz="1800" b="1"/>
          </a:p>
        </p:txBody>
      </p:sp>
      <p:sp>
        <p:nvSpPr>
          <p:cNvPr id="103" name="Google Shape;103;p16"/>
          <p:cNvSpPr/>
          <p:nvPr/>
        </p:nvSpPr>
        <p:spPr>
          <a:xfrm>
            <a:off x="3173925" y="1134200"/>
            <a:ext cx="230700" cy="16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 rot="10800000" flipH="1">
            <a:off x="6016875" y="1579450"/>
            <a:ext cx="234300" cy="21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5;p2">
            <a:extLst>
              <a:ext uri="{FF2B5EF4-FFF2-40B4-BE49-F238E27FC236}">
                <a16:creationId xmlns:a16="http://schemas.microsoft.com/office/drawing/2014/main" id="{29BFC68A-4BF8-DEE0-B328-2C790415EFF1}"/>
              </a:ext>
            </a:extLst>
          </p:cNvPr>
          <p:cNvSpPr txBox="1"/>
          <p:nvPr/>
        </p:nvSpPr>
        <p:spPr>
          <a:xfrm>
            <a:off x="1437832" y="109910"/>
            <a:ext cx="73503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Biophysical Drivers of S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eamount-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nduced 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hlorophyll </a:t>
            </a:r>
            <a:r>
              <a:rPr lang="en-US" sz="2200" b="1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</a:t>
            </a:r>
            <a:r>
              <a:rPr lang="en-US" sz="2200" i="0" u="none" strike="noStrike" cap="none" dirty="0">
                <a:solidFill>
                  <a:srgbClr val="00A0DC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nhancements (SICE)</a:t>
            </a:r>
            <a:endParaRPr lang="en-US" sz="2200" b="1" i="0" u="none" strike="noStrike" cap="none" dirty="0">
              <a:solidFill>
                <a:srgbClr val="00A0DC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913800" y="1385802"/>
            <a:ext cx="316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</a:t>
            </a:r>
            <a:endParaRPr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270</Words>
  <Application>Microsoft Office PowerPoint</Application>
  <PresentationFormat>On-screen Show (16:9)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Merriweather</vt:lpstr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Seamount-Induced Chlorophyll Enhancements (SICE) based on analysis of satellite data. </dc:title>
  <dc:creator>AlbertCreative2020</dc:creator>
  <cp:lastModifiedBy>Matthew King</cp:lastModifiedBy>
  <cp:revision>7</cp:revision>
  <dcterms:modified xsi:type="dcterms:W3CDTF">2022-10-01T18:30:21Z</dcterms:modified>
</cp:coreProperties>
</file>